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99" r:id="rId2"/>
    <p:sldId id="491" r:id="rId3"/>
    <p:sldId id="492" r:id="rId4"/>
    <p:sldId id="493" r:id="rId5"/>
    <p:sldId id="494" r:id="rId6"/>
    <p:sldId id="495" r:id="rId7"/>
    <p:sldId id="496" r:id="rId8"/>
    <p:sldId id="497" r:id="rId9"/>
    <p:sldId id="499" r:id="rId10"/>
    <p:sldId id="500" r:id="rId11"/>
    <p:sldId id="501" r:id="rId12"/>
    <p:sldId id="498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2" r:id="rId33"/>
    <p:sldId id="521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5" r:id="rId47"/>
    <p:sldId id="4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083" autoAdjust="0"/>
  </p:normalViewPr>
  <p:slideViewPr>
    <p:cSldViewPr snapToGrid="0">
      <p:cViewPr>
        <p:scale>
          <a:sx n="150" d="100"/>
          <a:sy n="150" d="100"/>
        </p:scale>
        <p:origin x="4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=""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=""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/>
          <p:cNvSpPr/>
          <p:nvPr/>
        </p:nvSpPr>
        <p:spPr>
          <a:xfrm>
            <a:off x="5232429" y="2717650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5225725" y="3279648"/>
            <a:ext cx="4431136" cy="127578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7461306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Правая фигурная скобка 116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TextBox 139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1" name="Группа 140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7" name="TextBox 14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/>
          <p:cNvSpPr/>
          <p:nvPr/>
        </p:nvSpPr>
        <p:spPr>
          <a:xfrm>
            <a:off x="5232429" y="2717650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7461306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11993510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461306" y="2543493"/>
            <a:ext cx="4523425" cy="0"/>
          </a:xfrm>
          <a:prstGeom prst="straightConnector1">
            <a:avLst/>
          </a:prstGeom>
          <a:ln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66307" y="2311671"/>
            <a:ext cx="7178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128 B</a:t>
            </a:r>
            <a:endParaRPr lang="ru-RU" dirty="0"/>
          </a:p>
        </p:txBody>
      </p:sp>
      <p:grpSp>
        <p:nvGrpSpPr>
          <p:cNvPr id="93" name="Группа 92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авая фигурная скобка 140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3" name="TextBox 142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4" name="Группа 143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0" name="TextBox 149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1" name="Правая фигурная скобка 150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6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390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plugs)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пропусков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gaps)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Размер и положение каждого пропуска может быть сохранен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Для каждого заполненного блока может быть сохранено его положение и финальное смещение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Для этого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bump pointer allocator (allocator)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вычисляет все смещения, исполняя виртуальное сжатие кучи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Полученную информацию </a:t>
            </a:r>
            <a:r>
              <a:rPr lang="en-US" dirty="0" smtClean="0"/>
              <a:t>GC </a:t>
            </a:r>
            <a:r>
              <a:rPr lang="ru-RU" dirty="0" smtClean="0"/>
              <a:t>хранит в последних байтах предшествующего</a:t>
            </a:r>
            <a:r>
              <a:rPr lang="en-US" dirty="0" smtClean="0"/>
              <a:t> </a:t>
            </a:r>
            <a:r>
              <a:rPr lang="ru-RU" dirty="0" smtClean="0"/>
              <a:t>заполненной части, </a:t>
            </a:r>
            <a:r>
              <a:rPr lang="en-US" dirty="0" smtClean="0"/>
              <a:t>gap</a:t>
            </a: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780691" y="4555078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Правая фигурная скобка 84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7" name="TextBox 86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8" name="Группа 87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8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17" name="TextBox 11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3" name="Правая фигурная скобка 122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7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5209434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520897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20897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20753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20753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208972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5207538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773" y="3141445"/>
            <a:ext cx="1750133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502834" y="3157146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>
            <a:off x="4085572" y="3157146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 83"/>
          <p:cNvSpPr/>
          <p:nvPr/>
        </p:nvSpPr>
        <p:spPr>
          <a:xfrm>
            <a:off x="4687906" y="3140011"/>
            <a:ext cx="1750133" cy="8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>
            <a:off x="5252967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>
            <a:off x="5835705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Прямоугольник 86"/>
          <p:cNvSpPr/>
          <p:nvPr/>
        </p:nvSpPr>
        <p:spPr>
          <a:xfrm>
            <a:off x="6433737" y="3142833"/>
            <a:ext cx="1750133" cy="8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>
            <a:off x="6998798" y="3158534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7581536" y="3158534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/>
          <p:cNvSpPr/>
          <p:nvPr/>
        </p:nvSpPr>
        <p:spPr>
          <a:xfrm>
            <a:off x="8183199" y="3140011"/>
            <a:ext cx="1750133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единительная линия 90"/>
          <p:cNvCxnSpPr/>
          <p:nvPr/>
        </p:nvCxnSpPr>
        <p:spPr>
          <a:xfrm>
            <a:off x="8748260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9330998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>
            <a:off x="1574246" y="3142833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H="1">
            <a:off x="1574246" y="3989259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H="1">
            <a:off x="9943203" y="3142833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9939431" y="3989259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 flipH="1" flipV="1">
            <a:off x="2938147" y="4017761"/>
            <a:ext cx="1198573" cy="1188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/>
          <p:cNvCxnSpPr/>
          <p:nvPr/>
        </p:nvCxnSpPr>
        <p:spPr>
          <a:xfrm flipH="1">
            <a:off x="8559935" y="4017761"/>
            <a:ext cx="1337164" cy="118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/>
          <p:cNvCxnSpPr/>
          <p:nvPr/>
        </p:nvCxnSpPr>
        <p:spPr>
          <a:xfrm flipH="1" flipV="1">
            <a:off x="2333551" y="2461317"/>
            <a:ext cx="593037" cy="68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Прямоугольник 143"/>
          <p:cNvSpPr/>
          <p:nvPr/>
        </p:nvSpPr>
        <p:spPr>
          <a:xfrm>
            <a:off x="2330618" y="1611691"/>
            <a:ext cx="6767574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5" name="Прямая соединительная линия 144"/>
          <p:cNvCxnSpPr/>
          <p:nvPr/>
        </p:nvCxnSpPr>
        <p:spPr>
          <a:xfrm>
            <a:off x="4492521" y="1382648"/>
            <a:ext cx="0" cy="121888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/>
          <p:cNvCxnSpPr/>
          <p:nvPr/>
        </p:nvCxnSpPr>
        <p:spPr>
          <a:xfrm>
            <a:off x="6737048" y="1382648"/>
            <a:ext cx="0" cy="121888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909" y="1828800"/>
            <a:ext cx="13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 size</a:t>
            </a:r>
            <a:endParaRPr lang="ru-RU" dirty="0"/>
          </a:p>
        </p:txBody>
      </p:sp>
      <p:sp>
        <p:nvSpPr>
          <p:cNvPr id="148" name="TextBox 147"/>
          <p:cNvSpPr txBox="1"/>
          <p:nvPr/>
        </p:nvSpPr>
        <p:spPr>
          <a:xfrm>
            <a:off x="4927016" y="1725035"/>
            <a:ext cx="13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relocation offset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>
            <a:off x="6985170" y="1611691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240367" y="1605389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8117416" y="1605389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240368" y="1712156"/>
            <a:ext cx="8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eft</a:t>
            </a:r>
          </a:p>
          <a:p>
            <a:pPr algn="ctr"/>
            <a:r>
              <a:rPr lang="en-US" dirty="0" smtClean="0"/>
              <a:t>offset</a:t>
            </a:r>
            <a:endParaRPr lang="ru-RU" dirty="0"/>
          </a:p>
        </p:txBody>
      </p:sp>
      <p:sp>
        <p:nvSpPr>
          <p:cNvPr id="153" name="TextBox 152"/>
          <p:cNvSpPr txBox="1"/>
          <p:nvPr/>
        </p:nvSpPr>
        <p:spPr>
          <a:xfrm>
            <a:off x="8177518" y="1725034"/>
            <a:ext cx="8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</a:p>
          <a:p>
            <a:pPr algn="ctr"/>
            <a:r>
              <a:rPr lang="en-US" dirty="0" smtClean="0"/>
              <a:t>offset</a:t>
            </a:r>
            <a:endParaRPr lang="ru-RU" dirty="0"/>
          </a:p>
        </p:txBody>
      </p:sp>
      <p:sp>
        <p:nvSpPr>
          <p:cNvPr id="154" name="TextBox 153"/>
          <p:cNvSpPr txBox="1"/>
          <p:nvPr/>
        </p:nvSpPr>
        <p:spPr>
          <a:xfrm>
            <a:off x="6014531" y="934430"/>
            <a:ext cx="83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 bit</a:t>
            </a:r>
            <a:endParaRPr lang="ru-RU" dirty="0"/>
          </a:p>
        </p:txBody>
      </p:sp>
      <p:sp>
        <p:nvSpPr>
          <p:cNvPr id="155" name="TextBox 154"/>
          <p:cNvSpPr txBox="1"/>
          <p:nvPr/>
        </p:nvSpPr>
        <p:spPr>
          <a:xfrm>
            <a:off x="7264466" y="919210"/>
            <a:ext cx="169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realigned bit</a:t>
            </a:r>
            <a:endParaRPr lang="ru-RU" dirty="0"/>
          </a:p>
        </p:txBody>
      </p:sp>
      <p:sp>
        <p:nvSpPr>
          <p:cNvPr id="33" name="Дуга 32"/>
          <p:cNvSpPr/>
          <p:nvPr/>
        </p:nvSpPr>
        <p:spPr>
          <a:xfrm>
            <a:off x="6634016" y="1237026"/>
            <a:ext cx="248122" cy="31684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Дуга 155"/>
          <p:cNvSpPr/>
          <p:nvPr/>
        </p:nvSpPr>
        <p:spPr>
          <a:xfrm flipH="1">
            <a:off x="7147495" y="1247757"/>
            <a:ext cx="272934" cy="31684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7" name="Прямая соединительная линия 156"/>
          <p:cNvCxnSpPr/>
          <p:nvPr/>
        </p:nvCxnSpPr>
        <p:spPr>
          <a:xfrm flipV="1">
            <a:off x="4674976" y="2455015"/>
            <a:ext cx="4423216" cy="70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Группа 157"/>
          <p:cNvGrpSpPr/>
          <p:nvPr/>
        </p:nvGrpSpPr>
        <p:grpSpPr>
          <a:xfrm>
            <a:off x="783287" y="5204043"/>
            <a:ext cx="1108590" cy="369333"/>
            <a:chOff x="1892223" y="4564955"/>
            <a:chExt cx="1108590" cy="369333"/>
          </a:xfrm>
        </p:grpSpPr>
        <p:sp>
          <p:nvSpPr>
            <p:cNvPr id="1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6" name="Правая фигурная скобка 165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TextBox 166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8" name="TextBox 167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69" name="Группа 168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17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75" name="TextBox 174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6" name="Правая фигурная скобка 175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5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27236" y="520897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20897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20753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20753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208972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4967642" y="5392205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Группа 172"/>
          <p:cNvGrpSpPr/>
          <p:nvPr/>
        </p:nvGrpSpPr>
        <p:grpSpPr>
          <a:xfrm>
            <a:off x="804767" y="5203071"/>
            <a:ext cx="1108590" cy="369333"/>
            <a:chOff x="1892223" y="4564955"/>
            <a:chExt cx="1108590" cy="369333"/>
          </a:xfrm>
        </p:grpSpPr>
        <p:sp>
          <p:nvSpPr>
            <p:cNvPr id="17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8" name="Группа 177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17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84" name="TextBox 183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85" name="Правая фигурная скобка 184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6" name="Правая фигурная скобка 185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7" name="TextBox 186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88" name="TextBox 187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27236" y="5195324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195324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193891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193891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195324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4967642" y="5378557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Группа 80"/>
          <p:cNvGrpSpPr/>
          <p:nvPr/>
        </p:nvGrpSpPr>
        <p:grpSpPr>
          <a:xfrm>
            <a:off x="804781" y="5202610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" name="Прямая соединительная линия 85"/>
          <p:cNvCxnSpPr/>
          <p:nvPr/>
        </p:nvCxnSpPr>
        <p:spPr>
          <a:xfrm flipV="1">
            <a:off x="1646731" y="5389036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Группа 86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99" name="TextBox 98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17" name="Правая фигурная скобка 116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Правая фигурная скобка 121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4" name="TextBox 123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12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689975" y="3170906"/>
            <a:ext cx="878923" cy="1169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-96   128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26" name="Прямая соединительная линия 125"/>
          <p:cNvCxnSpPr>
            <a:endCxn id="125" idx="3"/>
          </p:cNvCxnSpPr>
          <p:nvPr/>
        </p:nvCxnSpPr>
        <p:spPr>
          <a:xfrm flipV="1">
            <a:off x="4687348" y="3755447"/>
            <a:ext cx="8815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/>
          <p:nvPr/>
        </p:nvCxnSpPr>
        <p:spPr>
          <a:xfrm>
            <a:off x="4679184" y="4339988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5233476" y="4339987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082808" y="5187392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4078114" y="320275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5187596" y="320275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6276604" y="320131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7374410" y="320131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195324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6018520" y="3385985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Группа 80"/>
          <p:cNvGrpSpPr/>
          <p:nvPr/>
        </p:nvGrpSpPr>
        <p:grpSpPr>
          <a:xfrm>
            <a:off x="1978930" y="5187392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" name="Прямая соединительная линия 85"/>
          <p:cNvCxnSpPr/>
          <p:nvPr/>
        </p:nvCxnSpPr>
        <p:spPr>
          <a:xfrm flipV="1">
            <a:off x="2820880" y="5373818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Группа 86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740853" y="1776224"/>
            <a:ext cx="878923" cy="57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27" name="Прямая соединительная линия 126"/>
          <p:cNvCxnSpPr/>
          <p:nvPr/>
        </p:nvCxnSpPr>
        <p:spPr>
          <a:xfrm>
            <a:off x="5730062" y="2347416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6284354" y="2347415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740853" y="1211948"/>
            <a:ext cx="878923" cy="57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Соединительная линия уступом 8"/>
          <p:cNvCxnSpPr>
            <a:stCxn id="125" idx="1"/>
            <a:endCxn id="11" idx="0"/>
          </p:cNvCxnSpPr>
          <p:nvPr/>
        </p:nvCxnSpPr>
        <p:spPr>
          <a:xfrm rot="10800000" flipV="1">
            <a:off x="3230799" y="2061820"/>
            <a:ext cx="2510054" cy="3127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stCxn id="134" idx="3"/>
            <a:endCxn id="130" idx="0"/>
          </p:cNvCxnSpPr>
          <p:nvPr/>
        </p:nvCxnSpPr>
        <p:spPr>
          <a:xfrm>
            <a:off x="6619776" y="1497544"/>
            <a:ext cx="3197114" cy="3709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509049" y="4788330"/>
            <a:ext cx="3508149" cy="169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Двоичное дерево поиска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743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BST </a:t>
            </a:r>
            <a:r>
              <a:rPr lang="ru-RU" dirty="0" smtClean="0"/>
              <a:t>строится для того чтобы на фазе замены адресов объектов в полях других объектов и стеке легко и быстро находить соответствующий объект и его новый адрес.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большой куче строить сбалансированное дерево дорого: при добавлении элементов необходимо </a:t>
            </a:r>
            <a:r>
              <a:rPr lang="ru-RU" dirty="0" err="1" smtClean="0"/>
              <a:t>перебалансировать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</p:txBody>
      </p:sp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15614" y="2367563"/>
            <a:ext cx="7530568" cy="424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15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Соединительная линия уступом 8"/>
          <p:cNvCxnSpPr>
            <a:endCxn id="99" idx="0"/>
          </p:cNvCxnSpPr>
          <p:nvPr/>
        </p:nvCxnSpPr>
        <p:spPr>
          <a:xfrm rot="16200000" flipH="1">
            <a:off x="3526548" y="2532833"/>
            <a:ext cx="1728870" cy="1339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127" idx="0"/>
            <a:endCxn id="95" idx="0"/>
          </p:cNvCxnSpPr>
          <p:nvPr/>
        </p:nvCxnSpPr>
        <p:spPr>
          <a:xfrm rot="16200000" flipV="1">
            <a:off x="4063628" y="3223183"/>
            <a:ext cx="12700" cy="16879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127" idx="2"/>
            <a:endCxn id="111" idx="2"/>
          </p:cNvCxnSpPr>
          <p:nvPr/>
        </p:nvCxnSpPr>
        <p:spPr>
          <a:xfrm rot="16200000" flipH="1">
            <a:off x="5819476" y="3524601"/>
            <a:ext cx="12700" cy="182376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124" idx="0"/>
            <a:endCxn id="93" idx="0"/>
          </p:cNvCxnSpPr>
          <p:nvPr/>
        </p:nvCxnSpPr>
        <p:spPr>
          <a:xfrm rot="16200000" flipV="1">
            <a:off x="2843827" y="3832858"/>
            <a:ext cx="12700" cy="4685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23" idx="0"/>
            <a:endCxn id="15" idx="0"/>
          </p:cNvCxnSpPr>
          <p:nvPr/>
        </p:nvCxnSpPr>
        <p:spPr>
          <a:xfrm rot="16200000" flipV="1">
            <a:off x="2204164" y="3975951"/>
            <a:ext cx="12700" cy="182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4" idx="2"/>
            <a:endCxn id="100" idx="2"/>
          </p:cNvCxnSpPr>
          <p:nvPr/>
        </p:nvCxnSpPr>
        <p:spPr>
          <a:xfrm rot="16200000" flipH="1">
            <a:off x="3758226" y="3756376"/>
            <a:ext cx="12700" cy="136021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26" idx="0"/>
            <a:endCxn id="101" idx="0"/>
          </p:cNvCxnSpPr>
          <p:nvPr/>
        </p:nvCxnSpPr>
        <p:spPr>
          <a:xfrm rot="16200000" flipV="1">
            <a:off x="3863160" y="3804630"/>
            <a:ext cx="12700" cy="525042"/>
          </a:xfrm>
          <a:prstGeom prst="bentConnector3">
            <a:avLst>
              <a:gd name="adj1" fmla="val 123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30" idx="0"/>
            <a:endCxn id="97" idx="0"/>
          </p:cNvCxnSpPr>
          <p:nvPr/>
        </p:nvCxnSpPr>
        <p:spPr>
          <a:xfrm rot="16200000" flipV="1">
            <a:off x="6275453" y="3690616"/>
            <a:ext cx="12700" cy="7530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28" idx="2"/>
            <a:endCxn id="129" idx="2"/>
          </p:cNvCxnSpPr>
          <p:nvPr/>
        </p:nvCxnSpPr>
        <p:spPr>
          <a:xfrm rot="16200000" flipH="1">
            <a:off x="5980197" y="4204477"/>
            <a:ext cx="12700" cy="464012"/>
          </a:xfrm>
          <a:prstGeom prst="bentConnector3">
            <a:avLst>
              <a:gd name="adj1" fmla="val 1256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>
            <a:stCxn id="130" idx="2"/>
            <a:endCxn id="109" idx="2"/>
          </p:cNvCxnSpPr>
          <p:nvPr/>
        </p:nvCxnSpPr>
        <p:spPr>
          <a:xfrm rot="16200000" flipH="1">
            <a:off x="7421786" y="3666684"/>
            <a:ext cx="12700" cy="1539598"/>
          </a:xfrm>
          <a:prstGeom prst="bentConnector3">
            <a:avLst>
              <a:gd name="adj1" fmla="val 273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134" idx="0"/>
            <a:endCxn id="110" idx="0"/>
          </p:cNvCxnSpPr>
          <p:nvPr/>
        </p:nvCxnSpPr>
        <p:spPr>
          <a:xfrm rot="16200000" flipV="1">
            <a:off x="7805088" y="3831115"/>
            <a:ext cx="12700" cy="47207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134" idx="2"/>
            <a:endCxn id="108" idx="2"/>
          </p:cNvCxnSpPr>
          <p:nvPr/>
        </p:nvCxnSpPr>
        <p:spPr>
          <a:xfrm rot="16200000" flipH="1">
            <a:off x="8535380" y="3942226"/>
            <a:ext cx="12700" cy="9885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1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2513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Соединительная линия уступом 8"/>
          <p:cNvCxnSpPr>
            <a:endCxn id="99" idx="0"/>
          </p:cNvCxnSpPr>
          <p:nvPr/>
        </p:nvCxnSpPr>
        <p:spPr>
          <a:xfrm rot="16200000" flipH="1">
            <a:off x="3526548" y="2532833"/>
            <a:ext cx="1728870" cy="1339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127" idx="0"/>
            <a:endCxn id="95" idx="0"/>
          </p:cNvCxnSpPr>
          <p:nvPr/>
        </p:nvCxnSpPr>
        <p:spPr>
          <a:xfrm rot="16200000" flipV="1">
            <a:off x="4063628" y="3223183"/>
            <a:ext cx="12700" cy="16879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127" idx="2"/>
            <a:endCxn id="111" idx="2"/>
          </p:cNvCxnSpPr>
          <p:nvPr/>
        </p:nvCxnSpPr>
        <p:spPr>
          <a:xfrm rot="16200000" flipH="1">
            <a:off x="5819476" y="3524601"/>
            <a:ext cx="12700" cy="182376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124" idx="0"/>
            <a:endCxn id="93" idx="0"/>
          </p:cNvCxnSpPr>
          <p:nvPr/>
        </p:nvCxnSpPr>
        <p:spPr>
          <a:xfrm rot="16200000" flipV="1">
            <a:off x="2843827" y="3832858"/>
            <a:ext cx="12700" cy="4685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23" idx="0"/>
            <a:endCxn id="15" idx="0"/>
          </p:cNvCxnSpPr>
          <p:nvPr/>
        </p:nvCxnSpPr>
        <p:spPr>
          <a:xfrm rot="16200000" flipV="1">
            <a:off x="2204164" y="3975951"/>
            <a:ext cx="12700" cy="182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4" idx="2"/>
            <a:endCxn id="100" idx="2"/>
          </p:cNvCxnSpPr>
          <p:nvPr/>
        </p:nvCxnSpPr>
        <p:spPr>
          <a:xfrm rot="16200000" flipH="1">
            <a:off x="3758226" y="3756376"/>
            <a:ext cx="12700" cy="136021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26" idx="0"/>
            <a:endCxn id="101" idx="0"/>
          </p:cNvCxnSpPr>
          <p:nvPr/>
        </p:nvCxnSpPr>
        <p:spPr>
          <a:xfrm rot="16200000" flipV="1">
            <a:off x="3863160" y="3804630"/>
            <a:ext cx="12700" cy="525042"/>
          </a:xfrm>
          <a:prstGeom prst="bentConnector3">
            <a:avLst>
              <a:gd name="adj1" fmla="val 123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30" idx="0"/>
            <a:endCxn id="97" idx="0"/>
          </p:cNvCxnSpPr>
          <p:nvPr/>
        </p:nvCxnSpPr>
        <p:spPr>
          <a:xfrm rot="16200000" flipV="1">
            <a:off x="6275453" y="3690616"/>
            <a:ext cx="12700" cy="7530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28" idx="2"/>
            <a:endCxn id="129" idx="2"/>
          </p:cNvCxnSpPr>
          <p:nvPr/>
        </p:nvCxnSpPr>
        <p:spPr>
          <a:xfrm rot="16200000" flipH="1">
            <a:off x="5980197" y="4204477"/>
            <a:ext cx="12700" cy="464012"/>
          </a:xfrm>
          <a:prstGeom prst="bentConnector3">
            <a:avLst>
              <a:gd name="adj1" fmla="val 1256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>
            <a:stCxn id="130" idx="2"/>
            <a:endCxn id="109" idx="2"/>
          </p:cNvCxnSpPr>
          <p:nvPr/>
        </p:nvCxnSpPr>
        <p:spPr>
          <a:xfrm rot="16200000" flipH="1">
            <a:off x="7421786" y="3666684"/>
            <a:ext cx="12700" cy="1539598"/>
          </a:xfrm>
          <a:prstGeom prst="bentConnector3">
            <a:avLst>
              <a:gd name="adj1" fmla="val 273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134" idx="0"/>
            <a:endCxn id="110" idx="0"/>
          </p:cNvCxnSpPr>
          <p:nvPr/>
        </p:nvCxnSpPr>
        <p:spPr>
          <a:xfrm rot="16200000" flipV="1">
            <a:off x="7805088" y="3831115"/>
            <a:ext cx="12700" cy="47207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134" idx="2"/>
            <a:endCxn id="108" idx="2"/>
          </p:cNvCxnSpPr>
          <p:nvPr/>
        </p:nvCxnSpPr>
        <p:spPr>
          <a:xfrm rot="16200000" flipH="1">
            <a:off x="8535380" y="3942226"/>
            <a:ext cx="12700" cy="9885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054894" y="5418363"/>
            <a:ext cx="903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значение </a:t>
            </a:r>
            <a:r>
              <a:rPr lang="en-US" dirty="0" smtClean="0"/>
              <a:t>brick = 0, </a:t>
            </a:r>
            <a:r>
              <a:rPr lang="ru-RU" dirty="0" smtClean="0"/>
              <a:t>то в этом диапазоне нет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</a:t>
            </a:r>
            <a:r>
              <a:rPr lang="en-US" dirty="0" smtClean="0"/>
              <a:t>&gt; 0, </a:t>
            </a:r>
            <a:r>
              <a:rPr lang="ru-RU" dirty="0" smtClean="0"/>
              <a:t>то это адрес корня </a:t>
            </a:r>
            <a:r>
              <a:rPr lang="en-US" dirty="0" smtClean="0"/>
              <a:t>BST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</a:t>
            </a:r>
            <a:r>
              <a:rPr lang="en-US" dirty="0" smtClean="0"/>
              <a:t>&lt; 0, </a:t>
            </a:r>
            <a:r>
              <a:rPr lang="ru-RU" dirty="0" smtClean="0"/>
              <a:t>то текущий диапазон – продолжение предыдущего (нет </a:t>
            </a:r>
            <a:r>
              <a:rPr lang="en-US" dirty="0" smtClean="0"/>
              <a:t>gaps)</a:t>
            </a:r>
            <a:r>
              <a:rPr lang="ru-RU" dirty="0" smtClean="0"/>
              <a:t> и мы должны сместиться на указанное количество </a:t>
            </a:r>
            <a:r>
              <a:rPr lang="en-US" dirty="0" smtClean="0"/>
              <a:t>bricks </a:t>
            </a:r>
            <a:r>
              <a:rPr lang="ru-RU" dirty="0" smtClean="0"/>
              <a:t>к началу</a:t>
            </a:r>
          </a:p>
        </p:txBody>
      </p:sp>
    </p:spTree>
    <p:extLst>
      <p:ext uri="{BB962C8B-B14F-4D97-AF65-F5344CB8AC3E}">
        <p14:creationId xmlns:p14="http://schemas.microsoft.com/office/powerpoint/2010/main" val="655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985166" y="3519667"/>
            <a:ext cx="1118932" cy="370766"/>
            <a:chOff x="1883425" y="4563522"/>
            <a:chExt cx="1118932" cy="370766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3103743" y="3519205"/>
            <a:ext cx="1108590" cy="369333"/>
            <a:chOff x="1892223" y="4564955"/>
            <a:chExt cx="1108590" cy="369333"/>
          </a:xfrm>
        </p:grpSpPr>
        <p:sp>
          <p:nvSpPr>
            <p:cNvPr id="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4233697" y="3519205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322705" y="3517772"/>
            <a:ext cx="1118932" cy="370766"/>
            <a:chOff x="1883425" y="4563522"/>
            <a:chExt cx="1118932" cy="370766"/>
          </a:xfrm>
        </p:grpSpPr>
        <p:sp>
          <p:nvSpPr>
            <p:cNvPr id="87" name="Прямоугольник 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6420511" y="3517772"/>
            <a:ext cx="1118932" cy="370766"/>
            <a:chOff x="1883425" y="4563522"/>
            <a:chExt cx="1118932" cy="370766"/>
          </a:xfrm>
        </p:grpSpPr>
        <p:sp>
          <p:nvSpPr>
            <p:cNvPr id="131" name="Прямоугольник 13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7539526" y="3519205"/>
            <a:ext cx="1108590" cy="369333"/>
            <a:chOff x="1892223" y="4564955"/>
            <a:chExt cx="1108590" cy="369333"/>
          </a:xfrm>
        </p:grpSpPr>
        <p:sp>
          <p:nvSpPr>
            <p:cNvPr id="14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8656914" y="3517771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9" name="Группа 148"/>
          <p:cNvGrpSpPr/>
          <p:nvPr/>
        </p:nvGrpSpPr>
        <p:grpSpPr>
          <a:xfrm>
            <a:off x="9765878" y="3516338"/>
            <a:ext cx="1118932" cy="370766"/>
            <a:chOff x="1883425" y="4563522"/>
            <a:chExt cx="1118932" cy="370766"/>
          </a:xfrm>
        </p:grpSpPr>
        <p:sp>
          <p:nvSpPr>
            <p:cNvPr id="150" name="Прямоугольник 14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10236742" y="349429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1351093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4116353" y="294053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000458" y="2400363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782239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9898624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64" name="Группа 163"/>
          <p:cNvGrpSpPr/>
          <p:nvPr/>
        </p:nvGrpSpPr>
        <p:grpSpPr>
          <a:xfrm>
            <a:off x="877670" y="3515985"/>
            <a:ext cx="1108590" cy="369333"/>
            <a:chOff x="1892223" y="4564955"/>
            <a:chExt cx="1108590" cy="369333"/>
          </a:xfrm>
        </p:grpSpPr>
        <p:sp>
          <p:nvSpPr>
            <p:cNvPr id="1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10900317" y="3517771"/>
            <a:ext cx="1108590" cy="369333"/>
            <a:chOff x="1892223" y="4564955"/>
            <a:chExt cx="1108590" cy="369333"/>
          </a:xfrm>
        </p:grpSpPr>
        <p:sp>
          <p:nvSpPr>
            <p:cNvPr id="17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5443040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7" name="TextBox 176"/>
          <p:cNvSpPr txBox="1"/>
          <p:nvPr/>
        </p:nvSpPr>
        <p:spPr>
          <a:xfrm>
            <a:off x="1102426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5789290" y="3506868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8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985166" y="3519667"/>
            <a:ext cx="1118932" cy="370766"/>
            <a:chOff x="1883425" y="4563522"/>
            <a:chExt cx="1118932" cy="370766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3103743" y="3519205"/>
            <a:ext cx="1108590" cy="369333"/>
            <a:chOff x="1892223" y="4564955"/>
            <a:chExt cx="1108590" cy="369333"/>
          </a:xfrm>
        </p:grpSpPr>
        <p:sp>
          <p:nvSpPr>
            <p:cNvPr id="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4233697" y="3519205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322705" y="3517772"/>
            <a:ext cx="1118932" cy="370766"/>
            <a:chOff x="1883425" y="4563522"/>
            <a:chExt cx="1118932" cy="370766"/>
          </a:xfrm>
        </p:grpSpPr>
        <p:sp>
          <p:nvSpPr>
            <p:cNvPr id="87" name="Прямоугольник 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6420511" y="3517772"/>
            <a:ext cx="1118932" cy="370766"/>
            <a:chOff x="1883425" y="4563522"/>
            <a:chExt cx="1118932" cy="370766"/>
          </a:xfrm>
        </p:grpSpPr>
        <p:sp>
          <p:nvSpPr>
            <p:cNvPr id="131" name="Прямоугольник 13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7539526" y="3519205"/>
            <a:ext cx="1108590" cy="369333"/>
            <a:chOff x="1892223" y="4564955"/>
            <a:chExt cx="1108590" cy="369333"/>
          </a:xfrm>
        </p:grpSpPr>
        <p:sp>
          <p:nvSpPr>
            <p:cNvPr id="14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8656914" y="3517771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9" name="Группа 148"/>
          <p:cNvGrpSpPr/>
          <p:nvPr/>
        </p:nvGrpSpPr>
        <p:grpSpPr>
          <a:xfrm>
            <a:off x="9765878" y="3516338"/>
            <a:ext cx="1118932" cy="370766"/>
            <a:chOff x="1883425" y="4563522"/>
            <a:chExt cx="1118932" cy="370766"/>
          </a:xfrm>
        </p:grpSpPr>
        <p:sp>
          <p:nvSpPr>
            <p:cNvPr id="150" name="Прямоугольник 14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10236742" y="349429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1351093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4116353" y="294053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000458" y="2400363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782239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9898624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64" name="Группа 163"/>
          <p:cNvGrpSpPr/>
          <p:nvPr/>
        </p:nvGrpSpPr>
        <p:grpSpPr>
          <a:xfrm>
            <a:off x="877670" y="3515985"/>
            <a:ext cx="1108590" cy="369333"/>
            <a:chOff x="1892223" y="4564955"/>
            <a:chExt cx="1108590" cy="369333"/>
          </a:xfrm>
        </p:grpSpPr>
        <p:sp>
          <p:nvSpPr>
            <p:cNvPr id="1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10900317" y="3517771"/>
            <a:ext cx="1108590" cy="369333"/>
            <a:chOff x="1892223" y="4564955"/>
            <a:chExt cx="1108590" cy="369333"/>
          </a:xfrm>
        </p:grpSpPr>
        <p:sp>
          <p:nvSpPr>
            <p:cNvPr id="17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5443040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7" name="TextBox 176"/>
          <p:cNvSpPr txBox="1"/>
          <p:nvPr/>
        </p:nvSpPr>
        <p:spPr>
          <a:xfrm>
            <a:off x="1102426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5789290" y="3506868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5" name="Группа 314"/>
          <p:cNvGrpSpPr/>
          <p:nvPr/>
        </p:nvGrpSpPr>
        <p:grpSpPr>
          <a:xfrm>
            <a:off x="1993964" y="5009218"/>
            <a:ext cx="1118932" cy="370766"/>
            <a:chOff x="1883425" y="4563522"/>
            <a:chExt cx="1118932" cy="370766"/>
          </a:xfrm>
        </p:grpSpPr>
        <p:sp>
          <p:nvSpPr>
            <p:cNvPr id="316" name="Прямоугольник 31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31" name="Группа 330"/>
          <p:cNvGrpSpPr/>
          <p:nvPr/>
        </p:nvGrpSpPr>
        <p:grpSpPr>
          <a:xfrm>
            <a:off x="5331503" y="5007323"/>
            <a:ext cx="1118932" cy="370766"/>
            <a:chOff x="1883425" y="4563522"/>
            <a:chExt cx="1118932" cy="370766"/>
          </a:xfrm>
        </p:grpSpPr>
        <p:sp>
          <p:nvSpPr>
            <p:cNvPr id="332" name="Прямоугольник 33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53" name="Группа 352"/>
          <p:cNvGrpSpPr/>
          <p:nvPr/>
        </p:nvGrpSpPr>
        <p:grpSpPr>
          <a:xfrm>
            <a:off x="879431" y="5005889"/>
            <a:ext cx="1118932" cy="370766"/>
            <a:chOff x="1883425" y="4563522"/>
            <a:chExt cx="1118932" cy="370766"/>
          </a:xfrm>
        </p:grpSpPr>
        <p:sp>
          <p:nvSpPr>
            <p:cNvPr id="354" name="Прямоугольник 35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83" name="Rectangle 48">
            <a:extLst>
              <a:ext uri="{FF2B5EF4-FFF2-40B4-BE49-F238E27FC236}">
                <a16:creationId xmlns:a16="http://schemas.microsoft.com/office/drawing/2014/main" xmlns="" id="{D71A7050-A3E0-4DDD-A574-89FF7FBCC953}"/>
              </a:ext>
            </a:extLst>
          </p:cNvPr>
          <p:cNvSpPr/>
          <p:nvPr/>
        </p:nvSpPr>
        <p:spPr>
          <a:xfrm>
            <a:off x="3117551" y="5005889"/>
            <a:ext cx="222120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4" name="Rectangle 48">
            <a:extLst>
              <a:ext uri="{FF2B5EF4-FFF2-40B4-BE49-F238E27FC236}">
                <a16:creationId xmlns:a16="http://schemas.microsoft.com/office/drawing/2014/main" xmlns="" id="{D71A7050-A3E0-4DDD-A574-89FF7FBCC953}"/>
              </a:ext>
            </a:extLst>
          </p:cNvPr>
          <p:cNvSpPr/>
          <p:nvPr/>
        </p:nvSpPr>
        <p:spPr>
          <a:xfrm>
            <a:off x="6456635" y="5005889"/>
            <a:ext cx="5552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7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4997702" y="3169438"/>
            <a:ext cx="186950" cy="1755815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1057089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6" name="TextBox 175"/>
          <p:cNvSpPr txBox="1"/>
          <p:nvPr/>
        </p:nvSpPr>
        <p:spPr>
          <a:xfrm>
            <a:off x="5889867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6446454" y="3506869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5" name="Прямоугольник 184"/>
          <p:cNvSpPr/>
          <p:nvPr/>
        </p:nvSpPr>
        <p:spPr>
          <a:xfrm>
            <a:off x="4209060" y="3540095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6" name="Группа 185"/>
          <p:cNvGrpSpPr/>
          <p:nvPr/>
        </p:nvGrpSpPr>
        <p:grpSpPr>
          <a:xfrm>
            <a:off x="1980577" y="3540095"/>
            <a:ext cx="1118932" cy="370766"/>
            <a:chOff x="1883425" y="4563522"/>
            <a:chExt cx="1118932" cy="370766"/>
          </a:xfrm>
        </p:grpSpPr>
        <p:sp>
          <p:nvSpPr>
            <p:cNvPr id="187" name="Прямоугольник 1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2" name="Группа 191"/>
          <p:cNvGrpSpPr/>
          <p:nvPr/>
        </p:nvGrpSpPr>
        <p:grpSpPr>
          <a:xfrm>
            <a:off x="3099154" y="3539633"/>
            <a:ext cx="1108590" cy="369333"/>
            <a:chOff x="1892223" y="4564955"/>
            <a:chExt cx="1108590" cy="369333"/>
          </a:xfrm>
        </p:grpSpPr>
        <p:sp>
          <p:nvSpPr>
            <p:cNvPr id="19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7" name="Группа 196"/>
          <p:cNvGrpSpPr/>
          <p:nvPr/>
        </p:nvGrpSpPr>
        <p:grpSpPr>
          <a:xfrm>
            <a:off x="4229108" y="3539634"/>
            <a:ext cx="538257" cy="369332"/>
            <a:chOff x="1892223" y="4564956"/>
            <a:chExt cx="538257" cy="369332"/>
          </a:xfrm>
        </p:grpSpPr>
        <p:sp>
          <p:nvSpPr>
            <p:cNvPr id="19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00" name="Группа 199"/>
          <p:cNvGrpSpPr/>
          <p:nvPr/>
        </p:nvGrpSpPr>
        <p:grpSpPr>
          <a:xfrm>
            <a:off x="5969085" y="3538200"/>
            <a:ext cx="1118932" cy="370766"/>
            <a:chOff x="1883425" y="4563522"/>
            <a:chExt cx="1118932" cy="370766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0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7088193" y="3538200"/>
            <a:ext cx="1118932" cy="370766"/>
            <a:chOff x="1883425" y="4563522"/>
            <a:chExt cx="1118932" cy="370766"/>
          </a:xfrm>
        </p:grpSpPr>
        <p:sp>
          <p:nvSpPr>
            <p:cNvPr id="207" name="Прямоугольник 20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207206" y="3539633"/>
            <a:ext cx="1108590" cy="369333"/>
            <a:chOff x="1892223" y="4564955"/>
            <a:chExt cx="1108590" cy="369333"/>
          </a:xfrm>
        </p:grpSpPr>
        <p:sp>
          <p:nvSpPr>
            <p:cNvPr id="21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7" name="Группа 216"/>
          <p:cNvGrpSpPr/>
          <p:nvPr/>
        </p:nvGrpSpPr>
        <p:grpSpPr>
          <a:xfrm>
            <a:off x="9324594" y="3538199"/>
            <a:ext cx="1108590" cy="369333"/>
            <a:chOff x="1892223" y="4564955"/>
            <a:chExt cx="1108590" cy="369333"/>
          </a:xfrm>
        </p:grpSpPr>
        <p:sp>
          <p:nvSpPr>
            <p:cNvPr id="2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10433558" y="3536766"/>
            <a:ext cx="1118932" cy="370766"/>
            <a:chOff x="1883425" y="4563522"/>
            <a:chExt cx="1118932" cy="370766"/>
          </a:xfrm>
        </p:grpSpPr>
        <p:sp>
          <p:nvSpPr>
            <p:cNvPr id="223" name="Прямоугольник 22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8" name="Группа 227"/>
          <p:cNvGrpSpPr/>
          <p:nvPr/>
        </p:nvGrpSpPr>
        <p:grpSpPr>
          <a:xfrm>
            <a:off x="873081" y="3536413"/>
            <a:ext cx="1108590" cy="369333"/>
            <a:chOff x="1892223" y="4564955"/>
            <a:chExt cx="1108590" cy="369333"/>
          </a:xfrm>
        </p:grpSpPr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650381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80" name="Группа 179"/>
          <p:cNvGrpSpPr/>
          <p:nvPr/>
        </p:nvGrpSpPr>
        <p:grpSpPr>
          <a:xfrm>
            <a:off x="5137709" y="353866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4" name="Прямоугольник 233"/>
          <p:cNvSpPr/>
          <p:nvPr/>
        </p:nvSpPr>
        <p:spPr>
          <a:xfrm>
            <a:off x="5137709" y="4644918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5" name="TextBox 234"/>
          <p:cNvSpPr txBox="1"/>
          <p:nvPr/>
        </p:nvSpPr>
        <p:spPr>
          <a:xfrm>
            <a:off x="3325221" y="4675696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841673" y="4644918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234" idx="3"/>
            <a:endCxn id="2" idx="1"/>
          </p:cNvCxnSpPr>
          <p:nvPr/>
        </p:nvCxnSpPr>
        <p:spPr>
          <a:xfrm>
            <a:off x="5977883" y="4829584"/>
            <a:ext cx="186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201" idx="2"/>
            <a:endCxn id="2" idx="1"/>
          </p:cNvCxnSpPr>
          <p:nvPr/>
        </p:nvCxnSpPr>
        <p:spPr>
          <a:xfrm rot="16200000" flipH="1">
            <a:off x="6724086" y="3711997"/>
            <a:ext cx="922052" cy="13131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4997702" y="3169438"/>
            <a:ext cx="186950" cy="1755815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1058154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6446454" y="3506869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5" name="Прямоугольник 184"/>
          <p:cNvSpPr/>
          <p:nvPr/>
        </p:nvSpPr>
        <p:spPr>
          <a:xfrm>
            <a:off x="4209060" y="3540095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6" name="Группа 185"/>
          <p:cNvGrpSpPr/>
          <p:nvPr/>
        </p:nvGrpSpPr>
        <p:grpSpPr>
          <a:xfrm>
            <a:off x="1980577" y="3540095"/>
            <a:ext cx="1118932" cy="370766"/>
            <a:chOff x="1883425" y="4563522"/>
            <a:chExt cx="1118932" cy="370766"/>
          </a:xfrm>
        </p:grpSpPr>
        <p:sp>
          <p:nvSpPr>
            <p:cNvPr id="187" name="Прямоугольник 1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2" name="Группа 191"/>
          <p:cNvGrpSpPr/>
          <p:nvPr/>
        </p:nvGrpSpPr>
        <p:grpSpPr>
          <a:xfrm>
            <a:off x="3099154" y="3539633"/>
            <a:ext cx="1108590" cy="369333"/>
            <a:chOff x="1892223" y="4564955"/>
            <a:chExt cx="1108590" cy="369333"/>
          </a:xfrm>
        </p:grpSpPr>
        <p:sp>
          <p:nvSpPr>
            <p:cNvPr id="19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7" name="Группа 196"/>
          <p:cNvGrpSpPr/>
          <p:nvPr/>
        </p:nvGrpSpPr>
        <p:grpSpPr>
          <a:xfrm>
            <a:off x="4229108" y="3539634"/>
            <a:ext cx="538257" cy="369332"/>
            <a:chOff x="1892223" y="4564956"/>
            <a:chExt cx="538257" cy="369332"/>
          </a:xfrm>
        </p:grpSpPr>
        <p:sp>
          <p:nvSpPr>
            <p:cNvPr id="19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00" name="Группа 199"/>
          <p:cNvGrpSpPr/>
          <p:nvPr/>
        </p:nvGrpSpPr>
        <p:grpSpPr>
          <a:xfrm>
            <a:off x="5969085" y="3538200"/>
            <a:ext cx="1118932" cy="370766"/>
            <a:chOff x="1883425" y="4563522"/>
            <a:chExt cx="1118932" cy="370766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0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7088193" y="3538200"/>
            <a:ext cx="1118932" cy="370766"/>
            <a:chOff x="1883425" y="4563522"/>
            <a:chExt cx="1118932" cy="370766"/>
          </a:xfrm>
        </p:grpSpPr>
        <p:sp>
          <p:nvSpPr>
            <p:cNvPr id="207" name="Прямоугольник 20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207206" y="3539633"/>
            <a:ext cx="1108590" cy="369333"/>
            <a:chOff x="1892223" y="4564955"/>
            <a:chExt cx="1108590" cy="369333"/>
          </a:xfrm>
        </p:grpSpPr>
        <p:sp>
          <p:nvSpPr>
            <p:cNvPr id="21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7" name="Группа 216"/>
          <p:cNvGrpSpPr/>
          <p:nvPr/>
        </p:nvGrpSpPr>
        <p:grpSpPr>
          <a:xfrm>
            <a:off x="9324594" y="3538199"/>
            <a:ext cx="1108590" cy="369333"/>
            <a:chOff x="1892223" y="4564955"/>
            <a:chExt cx="1108590" cy="369333"/>
          </a:xfrm>
        </p:grpSpPr>
        <p:sp>
          <p:nvSpPr>
            <p:cNvPr id="2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10433558" y="3536766"/>
            <a:ext cx="1118932" cy="370766"/>
            <a:chOff x="1883425" y="4563522"/>
            <a:chExt cx="1118932" cy="370766"/>
          </a:xfrm>
        </p:grpSpPr>
        <p:sp>
          <p:nvSpPr>
            <p:cNvPr id="223" name="Прямоугольник 22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8" name="Группа 227"/>
          <p:cNvGrpSpPr/>
          <p:nvPr/>
        </p:nvGrpSpPr>
        <p:grpSpPr>
          <a:xfrm>
            <a:off x="873081" y="3536413"/>
            <a:ext cx="1108590" cy="369333"/>
            <a:chOff x="1892223" y="4564955"/>
            <a:chExt cx="1108590" cy="369333"/>
          </a:xfrm>
        </p:grpSpPr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650381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80" name="Группа 179"/>
          <p:cNvGrpSpPr/>
          <p:nvPr/>
        </p:nvGrpSpPr>
        <p:grpSpPr>
          <a:xfrm>
            <a:off x="5137709" y="353866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4" name="Прямоугольник 233"/>
          <p:cNvSpPr/>
          <p:nvPr/>
        </p:nvSpPr>
        <p:spPr>
          <a:xfrm>
            <a:off x="5137709" y="4644918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5" name="TextBox 234"/>
          <p:cNvSpPr txBox="1"/>
          <p:nvPr/>
        </p:nvSpPr>
        <p:spPr>
          <a:xfrm>
            <a:off x="3325221" y="4675696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sp>
        <p:nvSpPr>
          <p:cNvPr id="236" name="Прямоугольник 235"/>
          <p:cNvSpPr/>
          <p:nvPr/>
        </p:nvSpPr>
        <p:spPr>
          <a:xfrm>
            <a:off x="2008517" y="5883328"/>
            <a:ext cx="162889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7" name="Группа 236"/>
          <p:cNvGrpSpPr/>
          <p:nvPr/>
        </p:nvGrpSpPr>
        <p:grpSpPr>
          <a:xfrm>
            <a:off x="885533" y="5883328"/>
            <a:ext cx="1118932" cy="370766"/>
            <a:chOff x="1883425" y="4563522"/>
            <a:chExt cx="1118932" cy="370766"/>
          </a:xfrm>
        </p:grpSpPr>
        <p:sp>
          <p:nvSpPr>
            <p:cNvPr id="238" name="Прямоугольник 23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2" name="Группа 291"/>
          <p:cNvGrpSpPr/>
          <p:nvPr/>
        </p:nvGrpSpPr>
        <p:grpSpPr>
          <a:xfrm>
            <a:off x="2009164" y="5882867"/>
            <a:ext cx="538257" cy="369332"/>
            <a:chOff x="1892223" y="4564956"/>
            <a:chExt cx="538257" cy="369332"/>
          </a:xfrm>
        </p:grpSpPr>
        <p:sp>
          <p:nvSpPr>
            <p:cNvPr id="29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5965472" y="5881433"/>
            <a:ext cx="1118932" cy="370766"/>
            <a:chOff x="1883425" y="4563522"/>
            <a:chExt cx="1118932" cy="370766"/>
          </a:xfrm>
        </p:grpSpPr>
        <p:sp>
          <p:nvSpPr>
            <p:cNvPr id="296" name="Прямоугольник 29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39" name="Группа 338"/>
          <p:cNvGrpSpPr/>
          <p:nvPr/>
        </p:nvGrpSpPr>
        <p:grpSpPr>
          <a:xfrm>
            <a:off x="3637410" y="5879999"/>
            <a:ext cx="1118932" cy="370766"/>
            <a:chOff x="1883425" y="4563522"/>
            <a:chExt cx="1118932" cy="370766"/>
          </a:xfrm>
        </p:grpSpPr>
        <p:sp>
          <p:nvSpPr>
            <p:cNvPr id="340" name="Прямоугольник 33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889867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48" name="Прямоугольник 147"/>
          <p:cNvSpPr/>
          <p:nvPr/>
        </p:nvSpPr>
        <p:spPr>
          <a:xfrm>
            <a:off x="7841673" y="4644918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49" name="Прямая со стрелкой 148"/>
          <p:cNvCxnSpPr>
            <a:endCxn id="148" idx="1"/>
          </p:cNvCxnSpPr>
          <p:nvPr/>
        </p:nvCxnSpPr>
        <p:spPr>
          <a:xfrm>
            <a:off x="5977883" y="4829584"/>
            <a:ext cx="186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Скругленная соединительная линия 149"/>
          <p:cNvCxnSpPr>
            <a:endCxn id="148" idx="1"/>
          </p:cNvCxnSpPr>
          <p:nvPr/>
        </p:nvCxnSpPr>
        <p:spPr>
          <a:xfrm rot="16200000" flipH="1">
            <a:off x="6724086" y="3711997"/>
            <a:ext cx="922052" cy="13131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755358" y="5879999"/>
            <a:ext cx="120463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096712" y="5879999"/>
            <a:ext cx="445423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65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5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5153223" y="2293604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Выноска 2 1"/>
          <p:cNvSpPr/>
          <p:nvPr/>
        </p:nvSpPr>
        <p:spPr>
          <a:xfrm>
            <a:off x="7208737" y="3448480"/>
            <a:ext cx="3238208" cy="10958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278"/>
              <a:gd name="adj6" fmla="val -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Suspended </a:t>
            </a:r>
            <a:r>
              <a:rPr lang="ru-RU" dirty="0" smtClean="0"/>
              <a:t>только </a:t>
            </a:r>
            <a:r>
              <a:rPr lang="en-US" dirty="0" smtClean="0"/>
              <a:t>managed </a:t>
            </a:r>
            <a:r>
              <a:rPr lang="ru-RU" dirty="0" smtClean="0"/>
              <a:t>потоки. </a:t>
            </a:r>
            <a:r>
              <a:rPr lang="en-US" dirty="0" smtClean="0"/>
              <a:t>Unmanaged</a:t>
            </a:r>
            <a:r>
              <a:rPr lang="ru-RU" dirty="0" smtClean="0"/>
              <a:t> могут работать с памятью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5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Правая фигурная скобка 61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1058465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1" name="Правая фигурная скобка 70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7" name="Группа 7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78" name="Прямоугольник 7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8" name="Группа 8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8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1" name="Группа 9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92" name="Прямоугольник 9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7092782" y="3502700"/>
            <a:ext cx="1118932" cy="370766"/>
            <a:chOff x="1883425" y="4563522"/>
            <a:chExt cx="1118932" cy="370766"/>
          </a:xfrm>
        </p:grpSpPr>
        <p:sp>
          <p:nvSpPr>
            <p:cNvPr id="98" name="Прямоугольник 9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10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8" name="Группа 107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10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10438147" y="3501266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12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75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Правая фигурная скобка 61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1058465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1" name="Правая фигурная скобка 70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7" name="Группа 7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78" name="Прямоугольник 7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8" name="Группа 8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8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1" name="Группа 9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92" name="Прямоугольник 9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7092782" y="3502700"/>
            <a:ext cx="1118932" cy="370766"/>
            <a:chOff x="1883425" y="4563522"/>
            <a:chExt cx="1118932" cy="370766"/>
          </a:xfrm>
        </p:grpSpPr>
        <p:sp>
          <p:nvSpPr>
            <p:cNvPr id="98" name="Прямоугольник 9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10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8" name="Группа 107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10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10438147" y="3501266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12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4" name="Прямоугольник 123"/>
          <p:cNvSpPr/>
          <p:nvPr/>
        </p:nvSpPr>
        <p:spPr>
          <a:xfrm>
            <a:off x="4207743" y="4895646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5" name="Группа 124"/>
          <p:cNvGrpSpPr/>
          <p:nvPr/>
        </p:nvGrpSpPr>
        <p:grpSpPr>
          <a:xfrm>
            <a:off x="875032" y="4895646"/>
            <a:ext cx="1118932" cy="370766"/>
            <a:chOff x="1883425" y="4563522"/>
            <a:chExt cx="1118932" cy="370766"/>
          </a:xfrm>
        </p:grpSpPr>
        <p:sp>
          <p:nvSpPr>
            <p:cNvPr id="126" name="Прямоугольник 12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6" name="Группа 135"/>
          <p:cNvGrpSpPr/>
          <p:nvPr/>
        </p:nvGrpSpPr>
        <p:grpSpPr>
          <a:xfrm>
            <a:off x="4227791" y="4895185"/>
            <a:ext cx="538257" cy="369332"/>
            <a:chOff x="1892223" y="4564956"/>
            <a:chExt cx="538257" cy="369332"/>
          </a:xfrm>
        </p:grpSpPr>
        <p:sp>
          <p:nvSpPr>
            <p:cNvPr id="13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1988776" y="4893751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140" name="Прямоугольник 13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1" name="Группа 160"/>
          <p:cNvGrpSpPr/>
          <p:nvPr/>
        </p:nvGrpSpPr>
        <p:grpSpPr>
          <a:xfrm>
            <a:off x="5961263" y="4892317"/>
            <a:ext cx="1118932" cy="370766"/>
            <a:chOff x="1883425" y="4563522"/>
            <a:chExt cx="1118932" cy="370766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2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116956" y="4892317"/>
            <a:ext cx="110662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3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078618" y="4892491"/>
            <a:ext cx="447232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85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5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6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732664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1" name="Выноска 2 120"/>
          <p:cNvSpPr/>
          <p:nvPr/>
        </p:nvSpPr>
        <p:spPr>
          <a:xfrm>
            <a:off x="7868749" y="4997742"/>
            <a:ext cx="3238208" cy="10958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278"/>
              <a:gd name="adj6" fmla="val -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Suspended </a:t>
            </a:r>
            <a:r>
              <a:rPr lang="ru-RU" dirty="0" smtClean="0"/>
              <a:t>только </a:t>
            </a:r>
            <a:r>
              <a:rPr lang="en-US" dirty="0" smtClean="0"/>
              <a:t>managed </a:t>
            </a:r>
            <a:r>
              <a:rPr lang="ru-RU" dirty="0" smtClean="0"/>
              <a:t>потоки. </a:t>
            </a:r>
            <a:r>
              <a:rPr lang="en-US" dirty="0" smtClean="0"/>
              <a:t>Unmanaged</a:t>
            </a:r>
            <a:r>
              <a:rPr lang="ru-RU" dirty="0" smtClean="0"/>
              <a:t> могут работать с памятью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9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502699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Прямоугольник 121"/>
          <p:cNvSpPr/>
          <p:nvPr/>
        </p:nvSpPr>
        <p:spPr>
          <a:xfrm>
            <a:off x="6260857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7131251" y="4843323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saved_post_plug</a:t>
            </a:r>
            <a:endParaRPr lang="ru-RU" sz="1600" dirty="0"/>
          </a:p>
        </p:txBody>
      </p:sp>
      <p:sp>
        <p:nvSpPr>
          <p:cNvPr id="124" name="Прямоугольник 123"/>
          <p:cNvSpPr/>
          <p:nvPr/>
        </p:nvSpPr>
        <p:spPr>
          <a:xfrm>
            <a:off x="2484787" y="4845581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122" idx="1"/>
            <a:endCxn id="124" idx="3"/>
          </p:cNvCxnSpPr>
          <p:nvPr/>
        </p:nvCxnSpPr>
        <p:spPr>
          <a:xfrm flipH="1">
            <a:off x="5224662" y="5030247"/>
            <a:ext cx="1036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Скругленная соединительная линия 125"/>
          <p:cNvCxnSpPr>
            <a:stCxn id="226" idx="2"/>
            <a:endCxn id="124" idx="0"/>
          </p:cNvCxnSpPr>
          <p:nvPr/>
        </p:nvCxnSpPr>
        <p:spPr>
          <a:xfrm rot="5400000">
            <a:off x="3989514" y="3739139"/>
            <a:ext cx="971654" cy="12412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898703" y="2928431"/>
            <a:ext cx="186950" cy="2221676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3105223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1996886" y="350091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502699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Прямоугольник 121"/>
          <p:cNvSpPr/>
          <p:nvPr/>
        </p:nvSpPr>
        <p:spPr>
          <a:xfrm>
            <a:off x="6260857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7131251" y="4843323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saved_post_plug</a:t>
            </a:r>
            <a:endParaRPr lang="ru-RU" sz="1600" dirty="0"/>
          </a:p>
        </p:txBody>
      </p:sp>
      <p:sp>
        <p:nvSpPr>
          <p:cNvPr id="124" name="Прямоугольник 123"/>
          <p:cNvSpPr/>
          <p:nvPr/>
        </p:nvSpPr>
        <p:spPr>
          <a:xfrm>
            <a:off x="3983533" y="5811286"/>
            <a:ext cx="22581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26" name="Скругленная соединительная линия 125"/>
          <p:cNvCxnSpPr>
            <a:stCxn id="226" idx="2"/>
            <a:endCxn id="124" idx="0"/>
          </p:cNvCxnSpPr>
          <p:nvPr/>
        </p:nvCxnSpPr>
        <p:spPr>
          <a:xfrm rot="16200000" flipH="1">
            <a:off x="4135603" y="4834280"/>
            <a:ext cx="1937359" cy="166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>
            <a:stCxn id="122" idx="2"/>
            <a:endCxn id="124" idx="3"/>
          </p:cNvCxnSpPr>
          <p:nvPr/>
        </p:nvCxnSpPr>
        <p:spPr>
          <a:xfrm rot="5400000">
            <a:off x="6070795" y="5385802"/>
            <a:ext cx="781039" cy="4392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Скругленная соединительная линия 133"/>
          <p:cNvCxnSpPr>
            <a:stCxn id="136" idx="2"/>
            <a:endCxn id="124" idx="1"/>
          </p:cNvCxnSpPr>
          <p:nvPr/>
        </p:nvCxnSpPr>
        <p:spPr>
          <a:xfrm rot="16200000" flipH="1">
            <a:off x="3498425" y="5510843"/>
            <a:ext cx="781039" cy="189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/>
          <p:cNvSpPr/>
          <p:nvPr/>
        </p:nvSpPr>
        <p:spPr>
          <a:xfrm>
            <a:off x="3374269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/>
          <p:cNvSpPr txBox="1"/>
          <p:nvPr/>
        </p:nvSpPr>
        <p:spPr>
          <a:xfrm>
            <a:off x="1491791" y="4845265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grpSp>
        <p:nvGrpSpPr>
          <p:cNvPr id="147" name="Группа 146"/>
          <p:cNvGrpSpPr/>
          <p:nvPr/>
        </p:nvGrpSpPr>
        <p:grpSpPr>
          <a:xfrm>
            <a:off x="3398593" y="350315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4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9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30162" y="0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5987061" y="210893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6139297" y="-2600757"/>
            <a:ext cx="186950" cy="1063867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5806052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57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5987061" y="210893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6139297" y="-2600757"/>
            <a:ext cx="186950" cy="1063867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5806052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ямоугольник 140"/>
          <p:cNvSpPr/>
          <p:nvPr/>
        </p:nvSpPr>
        <p:spPr>
          <a:xfrm>
            <a:off x="4213651" y="3942672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2" name="Группа 141"/>
          <p:cNvGrpSpPr/>
          <p:nvPr/>
        </p:nvGrpSpPr>
        <p:grpSpPr>
          <a:xfrm>
            <a:off x="913432" y="3942672"/>
            <a:ext cx="1118932" cy="370766"/>
            <a:chOff x="1883425" y="4563522"/>
            <a:chExt cx="1118932" cy="370766"/>
          </a:xfrm>
        </p:grpSpPr>
        <p:sp>
          <p:nvSpPr>
            <p:cNvPr id="143" name="Прямоугольник 14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7" name="Группа 156"/>
          <p:cNvGrpSpPr/>
          <p:nvPr/>
        </p:nvGrpSpPr>
        <p:grpSpPr>
          <a:xfrm>
            <a:off x="4233699" y="3942211"/>
            <a:ext cx="538257" cy="369332"/>
            <a:chOff x="1892223" y="4564956"/>
            <a:chExt cx="538257" cy="369332"/>
          </a:xfrm>
        </p:grpSpPr>
        <p:sp>
          <p:nvSpPr>
            <p:cNvPr id="15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76" name="Группа 175"/>
          <p:cNvGrpSpPr/>
          <p:nvPr/>
        </p:nvGrpSpPr>
        <p:grpSpPr>
          <a:xfrm>
            <a:off x="2027640" y="3947154"/>
            <a:ext cx="1118932" cy="370766"/>
            <a:chOff x="1883425" y="4563522"/>
            <a:chExt cx="1118932" cy="370766"/>
          </a:xfrm>
        </p:grpSpPr>
        <p:sp>
          <p:nvSpPr>
            <p:cNvPr id="177" name="Прямоугольник 17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8" name="Правая фигурная скобка 187"/>
          <p:cNvSpPr/>
          <p:nvPr/>
        </p:nvSpPr>
        <p:spPr>
          <a:xfrm rot="5400000">
            <a:off x="1935584" y="3433011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TextBox 188"/>
          <p:cNvSpPr txBox="1"/>
          <p:nvPr/>
        </p:nvSpPr>
        <p:spPr>
          <a:xfrm>
            <a:off x="1615137" y="462599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19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144683" y="3947154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5976668" y="3948587"/>
            <a:ext cx="55754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7" name="Правая фигурная скобка 196"/>
          <p:cNvSpPr/>
          <p:nvPr/>
        </p:nvSpPr>
        <p:spPr>
          <a:xfrm rot="5400000">
            <a:off x="7255419" y="353878"/>
            <a:ext cx="186950" cy="8406436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TextBox 197"/>
          <p:cNvSpPr txBox="1"/>
          <p:nvPr/>
        </p:nvSpPr>
        <p:spPr>
          <a:xfrm>
            <a:off x="6936556" y="4656265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38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7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ямоугольник 140"/>
          <p:cNvSpPr/>
          <p:nvPr/>
        </p:nvSpPr>
        <p:spPr>
          <a:xfrm>
            <a:off x="4204260" y="3743738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2" name="Группа 141"/>
          <p:cNvGrpSpPr/>
          <p:nvPr/>
        </p:nvGrpSpPr>
        <p:grpSpPr>
          <a:xfrm>
            <a:off x="904041" y="3743738"/>
            <a:ext cx="1118932" cy="370766"/>
            <a:chOff x="1883425" y="4563522"/>
            <a:chExt cx="1118932" cy="370766"/>
          </a:xfrm>
        </p:grpSpPr>
        <p:sp>
          <p:nvSpPr>
            <p:cNvPr id="143" name="Прямоугольник 14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7" name="Группа 156"/>
          <p:cNvGrpSpPr/>
          <p:nvPr/>
        </p:nvGrpSpPr>
        <p:grpSpPr>
          <a:xfrm>
            <a:off x="4224308" y="3743277"/>
            <a:ext cx="538257" cy="369332"/>
            <a:chOff x="1892223" y="4564956"/>
            <a:chExt cx="538257" cy="369332"/>
          </a:xfrm>
        </p:grpSpPr>
        <p:sp>
          <p:nvSpPr>
            <p:cNvPr id="15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76" name="Группа 175"/>
          <p:cNvGrpSpPr/>
          <p:nvPr/>
        </p:nvGrpSpPr>
        <p:grpSpPr>
          <a:xfrm>
            <a:off x="2018249" y="3748220"/>
            <a:ext cx="1118932" cy="370766"/>
            <a:chOff x="1883425" y="4563522"/>
            <a:chExt cx="1118932" cy="370766"/>
          </a:xfrm>
        </p:grpSpPr>
        <p:sp>
          <p:nvSpPr>
            <p:cNvPr id="177" name="Прямоугольник 17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8" name="Правая фигурная скобка 187"/>
          <p:cNvSpPr/>
          <p:nvPr/>
        </p:nvSpPr>
        <p:spPr>
          <a:xfrm rot="5400000">
            <a:off x="1926193" y="3234077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TextBox 188"/>
          <p:cNvSpPr txBox="1"/>
          <p:nvPr/>
        </p:nvSpPr>
        <p:spPr>
          <a:xfrm>
            <a:off x="1605746" y="442705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95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135292" y="3748220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6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087577" y="3749653"/>
            <a:ext cx="445514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7" name="Правая фигурная скобка 196"/>
          <p:cNvSpPr/>
          <p:nvPr/>
        </p:nvSpPr>
        <p:spPr>
          <a:xfrm rot="5400000">
            <a:off x="3445591" y="3955381"/>
            <a:ext cx="186950" cy="80556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TextBox 197"/>
          <p:cNvSpPr txBox="1"/>
          <p:nvPr/>
        </p:nvSpPr>
        <p:spPr>
          <a:xfrm>
            <a:off x="6927165" y="445733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3135292" y="4451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8" name="Правая фигурная скобка 87"/>
          <p:cNvSpPr/>
          <p:nvPr/>
        </p:nvSpPr>
        <p:spPr>
          <a:xfrm rot="5400000">
            <a:off x="7634458" y="583279"/>
            <a:ext cx="186950" cy="7572173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3" name="Группа 112"/>
          <p:cNvGrpSpPr/>
          <p:nvPr/>
        </p:nvGrpSpPr>
        <p:grpSpPr>
          <a:xfrm>
            <a:off x="5966116" y="3745888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1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Общие слова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фазы маркировки нет ясности, какой тип </a:t>
            </a:r>
            <a:r>
              <a:rPr lang="en-US" dirty="0" smtClean="0"/>
              <a:t>GC </a:t>
            </a:r>
            <a:r>
              <a:rPr lang="ru-RU" dirty="0" smtClean="0"/>
              <a:t>должен сработать: </a:t>
            </a:r>
            <a:r>
              <a:rPr lang="en-US" dirty="0" smtClean="0"/>
              <a:t>Sweep </a:t>
            </a:r>
            <a:r>
              <a:rPr lang="ru-RU" dirty="0" smtClean="0"/>
              <a:t>или </a:t>
            </a:r>
            <a:r>
              <a:rPr lang="en-US" dirty="0" smtClean="0"/>
              <a:t>Collection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Для этого необходимо понять, будет ли результирующая фрагментация слишком высокой: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Если фрагментация слишком высока, нам необходимо делать </a:t>
            </a:r>
            <a:r>
              <a:rPr lang="en-US" dirty="0" smtClean="0"/>
              <a:t>Compacting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Иначе – </a:t>
            </a:r>
            <a:r>
              <a:rPr lang="en-US" dirty="0" smtClean="0"/>
              <a:t>Sweep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Однако, есть факторы, мешающие прикидкам. Например, </a:t>
            </a:r>
            <a:r>
              <a:rPr lang="en-US" dirty="0" smtClean="0"/>
              <a:t>pinning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4181856"/>
            <a:ext cx="9963396" cy="1840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</a:t>
            </a:r>
            <a:r>
              <a:rPr lang="ru-RU" sz="2400" dirty="0" smtClean="0"/>
              <a:t>олучается, что для того чтобы понять, насколько эффективно </a:t>
            </a:r>
          </a:p>
          <a:p>
            <a:pPr algn="ctr"/>
            <a:r>
              <a:rPr lang="ru-RU" sz="2400" dirty="0" smtClean="0"/>
              <a:t>делать </a:t>
            </a:r>
            <a:r>
              <a:rPr lang="en-US" sz="2400" dirty="0" smtClean="0"/>
              <a:t>Compacting, </a:t>
            </a:r>
            <a:r>
              <a:rPr lang="ru-RU" sz="2400" dirty="0" smtClean="0"/>
              <a:t>необходимо его сделать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775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4213651" y="3785291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913432" y="3785291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4233699" y="3784830"/>
            <a:ext cx="538257" cy="369332"/>
            <a:chOff x="1892223" y="4564956"/>
            <a:chExt cx="538257" cy="369332"/>
          </a:xfrm>
        </p:grpSpPr>
        <p:sp>
          <p:nvSpPr>
            <p:cNvPr id="9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9" name="Группа 98"/>
          <p:cNvGrpSpPr/>
          <p:nvPr/>
        </p:nvGrpSpPr>
        <p:grpSpPr>
          <a:xfrm>
            <a:off x="2027640" y="3789773"/>
            <a:ext cx="1118932" cy="370766"/>
            <a:chOff x="1883425" y="4563522"/>
            <a:chExt cx="1118932" cy="370766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05" name="Правая фигурная скобка 104"/>
          <p:cNvSpPr/>
          <p:nvPr/>
        </p:nvSpPr>
        <p:spPr>
          <a:xfrm rot="5400000">
            <a:off x="1935584" y="3275630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TextBox 105"/>
          <p:cNvSpPr txBox="1"/>
          <p:nvPr/>
        </p:nvSpPr>
        <p:spPr>
          <a:xfrm>
            <a:off x="1615137" y="446861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07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144683" y="3789773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7106622" y="3791206"/>
            <a:ext cx="444548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Правая фигурная скобка 108"/>
          <p:cNvSpPr/>
          <p:nvPr/>
        </p:nvSpPr>
        <p:spPr>
          <a:xfrm rot="5400000">
            <a:off x="5025811" y="2426105"/>
            <a:ext cx="186950" cy="394722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TextBox 109"/>
          <p:cNvSpPr txBox="1"/>
          <p:nvPr/>
        </p:nvSpPr>
        <p:spPr>
          <a:xfrm>
            <a:off x="8884064" y="449888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sp>
        <p:nvSpPr>
          <p:cNvPr id="111" name="TextBox 110"/>
          <p:cNvSpPr txBox="1"/>
          <p:nvPr/>
        </p:nvSpPr>
        <p:spPr>
          <a:xfrm>
            <a:off x="4669236" y="449318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112" name="Правая фигурная скобка 111"/>
          <p:cNvSpPr/>
          <p:nvPr/>
        </p:nvSpPr>
        <p:spPr>
          <a:xfrm rot="5400000">
            <a:off x="9222850" y="2203833"/>
            <a:ext cx="186950" cy="441417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983482" y="3779376"/>
            <a:ext cx="1118932" cy="370766"/>
            <a:chOff x="1883425" y="4563522"/>
            <a:chExt cx="1118932" cy="370766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91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4213651" y="3785291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913432" y="3785291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4233699" y="3784830"/>
            <a:ext cx="538257" cy="369332"/>
            <a:chOff x="1892223" y="4564956"/>
            <a:chExt cx="538257" cy="369332"/>
          </a:xfrm>
        </p:grpSpPr>
        <p:sp>
          <p:nvSpPr>
            <p:cNvPr id="9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9" name="Группа 98"/>
          <p:cNvGrpSpPr/>
          <p:nvPr/>
        </p:nvGrpSpPr>
        <p:grpSpPr>
          <a:xfrm>
            <a:off x="2027640" y="3789773"/>
            <a:ext cx="1118932" cy="370766"/>
            <a:chOff x="1883425" y="4563522"/>
            <a:chExt cx="1118932" cy="370766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05" name="Правая фигурная скобка 104"/>
          <p:cNvSpPr/>
          <p:nvPr/>
        </p:nvSpPr>
        <p:spPr>
          <a:xfrm rot="5400000">
            <a:off x="5580604" y="-369391"/>
            <a:ext cx="186950" cy="952128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TextBox 105"/>
          <p:cNvSpPr txBox="1"/>
          <p:nvPr/>
        </p:nvSpPr>
        <p:spPr>
          <a:xfrm>
            <a:off x="5241225" y="446861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07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3144683" y="3789773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10443521" y="3791206"/>
            <a:ext cx="110859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Правая фигурная скобка 108"/>
          <p:cNvSpPr/>
          <p:nvPr/>
        </p:nvSpPr>
        <p:spPr>
          <a:xfrm rot="5400000">
            <a:off x="10896807" y="3852954"/>
            <a:ext cx="186950" cy="109352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/>
          <p:cNvSpPr txBox="1"/>
          <p:nvPr/>
        </p:nvSpPr>
        <p:spPr>
          <a:xfrm>
            <a:off x="10628754" y="449318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grpSp>
        <p:nvGrpSpPr>
          <p:cNvPr id="119" name="Группа 118"/>
          <p:cNvGrpSpPr/>
          <p:nvPr/>
        </p:nvGrpSpPr>
        <p:grpSpPr>
          <a:xfrm>
            <a:off x="5983482" y="3779376"/>
            <a:ext cx="1118932" cy="370766"/>
            <a:chOff x="1883425" y="4563522"/>
            <a:chExt cx="1118932" cy="370766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891273" y="2108890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1988061" y="2109344"/>
            <a:ext cx="1118932" cy="370766"/>
            <a:chOff x="1883425" y="4563522"/>
            <a:chExt cx="1118932" cy="370766"/>
          </a:xfrm>
        </p:grpSpPr>
        <p:sp>
          <p:nvSpPr>
            <p:cNvPr id="126" name="Прямоугольник 12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4" name="Группа 133"/>
          <p:cNvGrpSpPr/>
          <p:nvPr/>
        </p:nvGrpSpPr>
        <p:grpSpPr>
          <a:xfrm>
            <a:off x="8221247" y="2116557"/>
            <a:ext cx="1118932" cy="370766"/>
            <a:chOff x="1883425" y="4563522"/>
            <a:chExt cx="1118932" cy="370766"/>
          </a:xfrm>
        </p:grpSpPr>
        <p:sp>
          <p:nvSpPr>
            <p:cNvPr id="136" name="Прямоугольник 13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7102315" y="3785291"/>
            <a:ext cx="1118932" cy="370766"/>
            <a:chOff x="1883425" y="4563522"/>
            <a:chExt cx="1118932" cy="370766"/>
          </a:xfrm>
        </p:grpSpPr>
        <p:sp>
          <p:nvSpPr>
            <p:cNvPr id="145" name="Прямоугольник 14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0" name="Группа 149"/>
          <p:cNvGrpSpPr/>
          <p:nvPr/>
        </p:nvGrpSpPr>
        <p:grpSpPr>
          <a:xfrm>
            <a:off x="8222692" y="3785290"/>
            <a:ext cx="1118932" cy="370766"/>
            <a:chOff x="1883425" y="4563522"/>
            <a:chExt cx="1118932" cy="370766"/>
          </a:xfrm>
        </p:grpSpPr>
        <p:sp>
          <p:nvSpPr>
            <p:cNvPr id="151" name="Прямоугольник 15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6" name="Группа 155"/>
          <p:cNvGrpSpPr/>
          <p:nvPr/>
        </p:nvGrpSpPr>
        <p:grpSpPr>
          <a:xfrm>
            <a:off x="9327769" y="3789772"/>
            <a:ext cx="1118932" cy="370766"/>
            <a:chOff x="1883425" y="4563522"/>
            <a:chExt cx="1118932" cy="370766"/>
          </a:xfrm>
        </p:grpSpPr>
        <p:sp>
          <p:nvSpPr>
            <p:cNvPr id="157" name="Прямоугольник 15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2" name="Группа 161"/>
          <p:cNvGrpSpPr/>
          <p:nvPr/>
        </p:nvGrpSpPr>
        <p:grpSpPr>
          <a:xfrm>
            <a:off x="9326824" y="2117010"/>
            <a:ext cx="1118932" cy="370766"/>
            <a:chOff x="1883425" y="4563522"/>
            <a:chExt cx="1118932" cy="370766"/>
          </a:xfrm>
        </p:grpSpPr>
        <p:sp>
          <p:nvSpPr>
            <p:cNvPr id="163" name="Прямоугольник 16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32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Фаза планирования в </a:t>
            </a:r>
            <a:r>
              <a:rPr lang="en-US" dirty="0" smtClean="0"/>
              <a:t>LOH </a:t>
            </a:r>
            <a:r>
              <a:rPr lang="ru-RU" dirty="0" smtClean="0"/>
              <a:t>имеет смысл только для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Sweep </a:t>
            </a:r>
            <a:r>
              <a:rPr lang="ru-RU" dirty="0" smtClean="0"/>
              <a:t>не использует</a:t>
            </a:r>
            <a:r>
              <a:rPr lang="en-US" dirty="0" smtClean="0"/>
              <a:t> </a:t>
            </a:r>
            <a:r>
              <a:rPr lang="en-US" dirty="0" err="1" smtClean="0"/>
              <a:t>plugs’n’gaps</a:t>
            </a:r>
            <a:r>
              <a:rPr lang="en-US" dirty="0" smtClean="0"/>
              <a:t>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обычном режиме </a:t>
            </a:r>
            <a:r>
              <a:rPr lang="en-US" dirty="0" smtClean="0"/>
              <a:t>LOH </a:t>
            </a:r>
            <a:r>
              <a:rPr lang="ru-RU" dirty="0" smtClean="0"/>
              <a:t>не осуществляет </a:t>
            </a:r>
            <a:r>
              <a:rPr lang="en-US" dirty="0" smtClean="0"/>
              <a:t>Compacting: </a:t>
            </a:r>
            <a:r>
              <a:rPr lang="ru-RU" dirty="0" smtClean="0"/>
              <a:t>только по принуждению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Поэтому </a:t>
            </a:r>
            <a:r>
              <a:rPr lang="en-US" dirty="0" smtClean="0"/>
              <a:t>LOH </a:t>
            </a:r>
            <a:r>
              <a:rPr lang="ru-RU" dirty="0" smtClean="0"/>
              <a:t>всё равно должен быть подготовлен к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1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Т.к. </a:t>
            </a:r>
            <a:r>
              <a:rPr lang="en-US" dirty="0" smtClean="0"/>
              <a:t>LOH </a:t>
            </a:r>
            <a:r>
              <a:rPr lang="ru-RU" dirty="0" smtClean="0"/>
              <a:t>сделан исключительно для хранения больших данных, это позволяет упростить некоторые вопросы: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Нет необходимости группировать объекты в группы: </a:t>
            </a:r>
            <a:r>
              <a:rPr lang="en-US" dirty="0" smtClean="0"/>
              <a:t>plugs (</a:t>
            </a:r>
            <a:r>
              <a:rPr lang="ru-RU" dirty="0" smtClean="0"/>
              <a:t>в </a:t>
            </a:r>
            <a:r>
              <a:rPr lang="en-US" dirty="0" smtClean="0"/>
              <a:t>SOH </a:t>
            </a:r>
            <a:r>
              <a:rPr lang="ru-RU" dirty="0" smtClean="0"/>
              <a:t>группировка – для оптимизации)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Поэтому каждый объект </a:t>
            </a:r>
            <a:r>
              <a:rPr lang="en-US" dirty="0" smtClean="0"/>
              <a:t>LOH – </a:t>
            </a:r>
            <a:r>
              <a:rPr lang="ru-RU" dirty="0" smtClean="0"/>
              <a:t>это </a:t>
            </a:r>
            <a:r>
              <a:rPr lang="en-US" dirty="0" smtClean="0"/>
              <a:t>plug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Плотность </a:t>
            </a:r>
            <a:r>
              <a:rPr lang="ru-RU" dirty="0" smtClean="0"/>
              <a:t>объектов в </a:t>
            </a:r>
            <a:r>
              <a:rPr lang="en-US" dirty="0" smtClean="0"/>
              <a:t>LOH </a:t>
            </a:r>
            <a:r>
              <a:rPr lang="ru-RU" dirty="0" smtClean="0"/>
              <a:t>намного ниже =</a:t>
            </a:r>
            <a:r>
              <a:rPr lang="en-US" dirty="0" smtClean="0"/>
              <a:t>&gt; </a:t>
            </a:r>
            <a:r>
              <a:rPr lang="ru-RU" dirty="0" smtClean="0"/>
              <a:t>эффективнее трансляция адресов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Легче перенести большой объект, чем </a:t>
            </a:r>
            <a:r>
              <a:rPr lang="en-US" dirty="0" smtClean="0"/>
              <a:t>plug –</a:t>
            </a:r>
            <a:r>
              <a:rPr lang="ru-RU" dirty="0" smtClean="0"/>
              <a:t> группу больших объектов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Чтобы обеспечить хранение </a:t>
            </a:r>
            <a:r>
              <a:rPr lang="en-US" dirty="0" smtClean="0"/>
              <a:t>plug/gap </a:t>
            </a:r>
            <a:r>
              <a:rPr lang="ru-RU" dirty="0" smtClean="0"/>
              <a:t>информацию, между объектами в </a:t>
            </a:r>
            <a:r>
              <a:rPr lang="en-US" dirty="0" smtClean="0"/>
              <a:t>LOH </a:t>
            </a:r>
            <a:r>
              <a:rPr lang="ru-RU" dirty="0" smtClean="0"/>
              <a:t>резервируется дополнительное место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9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3029801" y="5202995"/>
            <a:ext cx="1108590" cy="369333"/>
            <a:chOff x="1892223" y="4564955"/>
            <a:chExt cx="1108590" cy="369333"/>
          </a:xfrm>
        </p:grpSpPr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4143893" y="5202610"/>
            <a:ext cx="1108590" cy="369333"/>
            <a:chOff x="1892223" y="4564955"/>
            <a:chExt cx="1108590" cy="369333"/>
          </a:xfrm>
        </p:grpSpPr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900" dirty="0" smtClean="0">
                  <a:solidFill>
                    <a:schemeClr val="tx1"/>
                  </a:solidFill>
                </a:rPr>
                <a:t>-1024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252468" y="5202610"/>
            <a:ext cx="1118932" cy="370766"/>
            <a:chOff x="1883425" y="4563522"/>
            <a:chExt cx="1118932" cy="370766"/>
          </a:xfrm>
        </p:grpSpPr>
        <p:sp>
          <p:nvSpPr>
            <p:cNvPr id="30" name="Прямоугольник 2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6370205" y="5202508"/>
            <a:ext cx="1118932" cy="370766"/>
            <a:chOff x="1883425" y="4563522"/>
            <a:chExt cx="1118932" cy="370766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7494275" y="5203158"/>
            <a:ext cx="1108590" cy="369333"/>
            <a:chOff x="1892223" y="4564955"/>
            <a:chExt cx="1108590" cy="369333"/>
          </a:xfrm>
        </p:grpSpPr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9714363" y="5201561"/>
            <a:ext cx="1118932" cy="370766"/>
            <a:chOff x="1883425" y="4563522"/>
            <a:chExt cx="1118932" cy="370766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52" name="Правая фигурная скобка 51"/>
          <p:cNvSpPr/>
          <p:nvPr/>
        </p:nvSpPr>
        <p:spPr>
          <a:xfrm rot="5400000">
            <a:off x="2379006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авая фигурная скобка 52"/>
          <p:cNvSpPr/>
          <p:nvPr/>
        </p:nvSpPr>
        <p:spPr>
          <a:xfrm rot="5400000">
            <a:off x="10185227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авая фигурная скобка 53"/>
          <p:cNvSpPr/>
          <p:nvPr/>
        </p:nvSpPr>
        <p:spPr>
          <a:xfrm rot="5400000">
            <a:off x="11291325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авая фигурная скобка 54"/>
          <p:cNvSpPr/>
          <p:nvPr/>
        </p:nvSpPr>
        <p:spPr>
          <a:xfrm rot="5400000">
            <a:off x="4038651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авая фигурная скобка 55"/>
          <p:cNvSpPr/>
          <p:nvPr/>
        </p:nvSpPr>
        <p:spPr>
          <a:xfrm rot="5400000">
            <a:off x="8523047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58" name="TextBox 57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67" name="Группа 66"/>
          <p:cNvGrpSpPr/>
          <p:nvPr/>
        </p:nvGrpSpPr>
        <p:grpSpPr>
          <a:xfrm>
            <a:off x="8605075" y="5203766"/>
            <a:ext cx="1108590" cy="369333"/>
            <a:chOff x="1892223" y="4564955"/>
            <a:chExt cx="1108590" cy="369333"/>
          </a:xfrm>
        </p:grpSpPr>
        <p:sp>
          <p:nvSpPr>
            <p:cNvPr id="6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900" dirty="0" smtClean="0">
                  <a:solidFill>
                    <a:schemeClr val="tx1"/>
                  </a:solidFill>
                </a:rPr>
                <a:t>-4096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804781" y="5202610"/>
            <a:ext cx="1108590" cy="369333"/>
            <a:chOff x="1892223" y="4564955"/>
            <a:chExt cx="1108590" cy="369333"/>
          </a:xfrm>
        </p:grpSpPr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 smtClean="0">
                  <a:solidFill>
                    <a:schemeClr val="tx1"/>
                  </a:solidFill>
                </a:rPr>
                <a:t>-32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Группа 78"/>
          <p:cNvGrpSpPr/>
          <p:nvPr/>
        </p:nvGrpSpPr>
        <p:grpSpPr>
          <a:xfrm>
            <a:off x="10836347" y="5201560"/>
            <a:ext cx="1108590" cy="369333"/>
            <a:chOff x="1892223" y="4564955"/>
            <a:chExt cx="1108590" cy="369333"/>
          </a:xfrm>
        </p:grpSpPr>
        <p:sp>
          <p:nvSpPr>
            <p:cNvPr id="8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5" name="TextBox 84"/>
          <p:cNvSpPr txBox="1"/>
          <p:nvPr/>
        </p:nvSpPr>
        <p:spPr>
          <a:xfrm>
            <a:off x="10975539" y="586941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6274602" y="463055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равая фигурная скобка 86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TextBox 87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" name="Выноска 3 (граница и черта) 1"/>
          <p:cNvSpPr/>
          <p:nvPr/>
        </p:nvSpPr>
        <p:spPr>
          <a:xfrm>
            <a:off x="4786080" y="3524250"/>
            <a:ext cx="3151420" cy="92710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164"/>
              <a:gd name="adj6" fmla="val -16433"/>
              <a:gd name="adj7" fmla="val 180086"/>
              <a:gd name="adj8" fmla="val 7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Это число – ответ на вопрос: куда сместится объект после сборки мусора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4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5231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Выбор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Compacting</a:t>
            </a:r>
            <a:endParaRPr lang="en-US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Почему вместо </a:t>
            </a:r>
            <a:r>
              <a:rPr lang="en-US" dirty="0" smtClean="0"/>
              <a:t>Sweep </a:t>
            </a:r>
            <a:r>
              <a:rPr lang="ru-RU" dirty="0" smtClean="0"/>
              <a:t>может быть выбран </a:t>
            </a:r>
            <a:r>
              <a:rPr lang="en-US" dirty="0" smtClean="0"/>
              <a:t>Compacting (</a:t>
            </a:r>
            <a:r>
              <a:rPr lang="ru-RU" dirty="0" smtClean="0"/>
              <a:t>в </a:t>
            </a:r>
            <a:r>
              <a:rPr lang="en-US" dirty="0" smtClean="0"/>
              <a:t>SOH)</a:t>
            </a:r>
            <a:r>
              <a:rPr lang="ru-RU" dirty="0" smtClean="0"/>
              <a:t>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Это – последний </a:t>
            </a:r>
            <a:r>
              <a:rPr lang="en-US" dirty="0" smtClean="0"/>
              <a:t>GC Collect </a:t>
            </a:r>
            <a:r>
              <a:rPr lang="ru-RU" dirty="0" smtClean="0"/>
              <a:t>перед </a:t>
            </a:r>
            <a:r>
              <a:rPr lang="en-US" dirty="0" err="1" smtClean="0"/>
              <a:t>OutOfMemoryException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Compacting </a:t>
            </a:r>
            <a:r>
              <a:rPr lang="ru-RU" dirty="0" smtClean="0"/>
              <a:t>был выбран программистом намеренно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Было выбрано всё место в </a:t>
            </a:r>
            <a:r>
              <a:rPr lang="ru-RU" dirty="0" err="1" smtClean="0"/>
              <a:t>эфимерном</a:t>
            </a:r>
            <a:r>
              <a:rPr lang="ru-RU" dirty="0" smtClean="0"/>
              <a:t> сегменте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Высокая степень фрагментации поколения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Процесс занял слишком много места в памяти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94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5231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Выбор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Compacting</a:t>
            </a:r>
            <a:endParaRPr lang="en-US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Фрагментация: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Fragmentation</a:t>
            </a:r>
            <a:r>
              <a:rPr lang="ru-RU" dirty="0" smtClean="0"/>
              <a:t> - собирается во время работы фазы планирования.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Fragmentation ratio – </a:t>
            </a:r>
            <a:r>
              <a:rPr lang="ru-RU" dirty="0" smtClean="0"/>
              <a:t>отношение </a:t>
            </a:r>
            <a:r>
              <a:rPr lang="en-US" dirty="0" smtClean="0"/>
              <a:t>Total Fragmenta</a:t>
            </a:r>
            <a:r>
              <a:rPr lang="en-US" dirty="0"/>
              <a:t>t</a:t>
            </a:r>
            <a:r>
              <a:rPr lang="en-US" dirty="0" smtClean="0"/>
              <a:t>ion </a:t>
            </a:r>
            <a:r>
              <a:rPr lang="ru-RU" dirty="0" smtClean="0"/>
              <a:t>к размеру поколения</a:t>
            </a:r>
            <a:endParaRPr lang="en-US" dirty="0" smtClean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47933"/>
              </p:ext>
            </p:extLst>
          </p:nvPr>
        </p:nvGraphicFramePr>
        <p:xfrm>
          <a:off x="2832101" y="3429000"/>
          <a:ext cx="64389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/>
                <a:gridCol w="2673350"/>
                <a:gridCol w="282575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</a:t>
                      </a:r>
                      <a:r>
                        <a:rPr lang="en-US" baseline="0" dirty="0" smtClean="0"/>
                        <a:t> Size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 ratio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40050" y="5353050"/>
            <a:ext cx="598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Т.е. триггер </a:t>
            </a:r>
            <a:r>
              <a:rPr lang="en-US" dirty="0" smtClean="0"/>
              <a:t>Gen2 </a:t>
            </a:r>
            <a:r>
              <a:rPr lang="ru-RU" dirty="0" smtClean="0"/>
              <a:t>сработает если его размер </a:t>
            </a:r>
            <a:r>
              <a:rPr lang="en-US" dirty="0" smtClean="0"/>
              <a:t>&gt; </a:t>
            </a:r>
            <a:r>
              <a:rPr lang="ru-RU" dirty="0" smtClean="0"/>
              <a:t>200,000 байт и при этом фрагментация </a:t>
            </a:r>
            <a:r>
              <a:rPr lang="en-US" dirty="0" smtClean="0"/>
              <a:t>&gt; </a:t>
            </a:r>
            <a:r>
              <a:rPr lang="ru-RU" dirty="0" smtClean="0"/>
              <a:t>25%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4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Общие слова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Во время фазы планирования собирается информация, которая одновременно подходит для обоих алгоритмов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чего когда </a:t>
            </a:r>
            <a:r>
              <a:rPr lang="en-US" dirty="0" smtClean="0"/>
              <a:t>GC </a:t>
            </a:r>
            <a:r>
              <a:rPr lang="ru-RU" dirty="0" smtClean="0"/>
              <a:t>понимает, что </a:t>
            </a:r>
            <a:r>
              <a:rPr lang="en-US" dirty="0" smtClean="0"/>
              <a:t>Compacting </a:t>
            </a:r>
            <a:r>
              <a:rPr lang="ru-RU" dirty="0" smtClean="0"/>
              <a:t>– лучшее, что можно сделать, он делает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же метрики указывают на то, что достаточно сделать </a:t>
            </a:r>
            <a:r>
              <a:rPr lang="en-US" dirty="0" smtClean="0"/>
              <a:t>Sweep, </a:t>
            </a:r>
            <a:r>
              <a:rPr lang="ru-RU" dirty="0" smtClean="0"/>
              <a:t>то производится именно он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47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4" name="Группа 133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3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15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/>
              <a:t>plugs) </a:t>
            </a:r>
            <a:r>
              <a:rPr lang="ru-RU" dirty="0" smtClean="0"/>
              <a:t>и пропусков (</a:t>
            </a:r>
            <a:r>
              <a:rPr lang="en-US" dirty="0" smtClean="0"/>
              <a:t>gaps)</a:t>
            </a: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140" name="Правая фигурная скобка 139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Правая фигурная скобка 142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Правая фигурная скобка 143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авая фигурная скобка 144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Правая фигурная скобка 145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TextBox 146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8" name="TextBox 147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9" name="TextBox 14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1" name="TextBox 150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2" name="TextBox 151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3" name="TextBox 152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54" name="Группа 153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15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9" name="Правая фигурная скобка 158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1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390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plugs)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пропусков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gaps)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/>
              <a:t>Размер и положение каждого пропуска может быть сохранен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Для каждого заполненного блока может быть сохранено его положение и финальное смещение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6" name="Правая фигурная скобка 85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8" name="TextBox 87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9" name="Группа 88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23" name="TextBox 122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Правая фигурная скобка 139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005575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Группа 83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8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9" name="Правая фигурная скобка 88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TextBox 89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1" name="TextBox 90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93" name="Группа 92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2" name="TextBox 141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3" name="Правая фигурная скобка 142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3005575" y="3279648"/>
            <a:ext cx="2228950" cy="1275785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233597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Правая фигурная скобка 116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TextBox 139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1" name="Группа 140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7" name="TextBox 14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4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10758</TotalTime>
  <Words>2137</Words>
  <Application>Microsoft Office PowerPoint</Application>
  <PresentationFormat>Широкоэкранный</PresentationFormat>
  <Paragraphs>1392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153</cp:revision>
  <dcterms:created xsi:type="dcterms:W3CDTF">2018-09-29T08:14:48Z</dcterms:created>
  <dcterms:modified xsi:type="dcterms:W3CDTF">2019-04-11T16:56:41Z</dcterms:modified>
</cp:coreProperties>
</file>